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Microsoft JhengHei" panose="020B0604030504040204" pitchFamily="34" charset="-120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3" autoAdjust="0"/>
  </p:normalViewPr>
  <p:slideViewPr>
    <p:cSldViewPr>
      <p:cViewPr>
        <p:scale>
          <a:sx n="79" d="100"/>
          <a:sy n="79" d="100"/>
        </p:scale>
        <p:origin x="2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020209" flipH="1">
            <a:off x="14543288" y="-1455288"/>
            <a:ext cx="3693144" cy="5793167"/>
          </a:xfrm>
          <a:custGeom>
            <a:avLst/>
            <a:gdLst/>
            <a:ahLst/>
            <a:cxnLst/>
            <a:rect l="l" t="t" r="r" b="b"/>
            <a:pathLst>
              <a:path w="3693144" h="5793167">
                <a:moveTo>
                  <a:pt x="3693144" y="0"/>
                </a:moveTo>
                <a:lnTo>
                  <a:pt x="0" y="0"/>
                </a:lnTo>
                <a:lnTo>
                  <a:pt x="0" y="5793168"/>
                </a:lnTo>
                <a:lnTo>
                  <a:pt x="3693144" y="5793168"/>
                </a:lnTo>
                <a:lnTo>
                  <a:pt x="36931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42589">
            <a:off x="-1404580" y="-912921"/>
            <a:ext cx="4866560" cy="3862832"/>
          </a:xfrm>
          <a:custGeom>
            <a:avLst/>
            <a:gdLst/>
            <a:ahLst/>
            <a:cxnLst/>
            <a:rect l="l" t="t" r="r" b="b"/>
            <a:pathLst>
              <a:path w="4866560" h="3862832">
                <a:moveTo>
                  <a:pt x="0" y="0"/>
                </a:moveTo>
                <a:lnTo>
                  <a:pt x="4866560" y="0"/>
                </a:lnTo>
                <a:lnTo>
                  <a:pt x="4866560" y="3862832"/>
                </a:lnTo>
                <a:lnTo>
                  <a:pt x="0" y="3862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727364">
            <a:off x="302243" y="7335886"/>
            <a:ext cx="2535976" cy="4729093"/>
          </a:xfrm>
          <a:custGeom>
            <a:avLst/>
            <a:gdLst/>
            <a:ahLst/>
            <a:cxnLst/>
            <a:rect l="l" t="t" r="r" b="b"/>
            <a:pathLst>
              <a:path w="2535976" h="4729093">
                <a:moveTo>
                  <a:pt x="0" y="0"/>
                </a:moveTo>
                <a:lnTo>
                  <a:pt x="2535976" y="0"/>
                </a:lnTo>
                <a:lnTo>
                  <a:pt x="2535976" y="4729092"/>
                </a:lnTo>
                <a:lnTo>
                  <a:pt x="0" y="4729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73869" y="1018495"/>
            <a:ext cx="16540262" cy="8173702"/>
            <a:chOff x="0" y="0"/>
            <a:chExt cx="8059640" cy="3982833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063852" cy="3982832"/>
            </a:xfrm>
            <a:custGeom>
              <a:avLst/>
              <a:gdLst/>
              <a:ahLst/>
              <a:cxnLst/>
              <a:rect l="l" t="t" r="r" b="b"/>
              <a:pathLst>
                <a:path w="8063852" h="3982832">
                  <a:moveTo>
                    <a:pt x="278431" y="16918"/>
                  </a:moveTo>
                  <a:cubicBezTo>
                    <a:pt x="278431" y="16918"/>
                    <a:pt x="604014" y="12258"/>
                    <a:pt x="1013668" y="12454"/>
                  </a:cubicBezTo>
                  <a:cubicBezTo>
                    <a:pt x="6405522" y="12671"/>
                    <a:pt x="7789784" y="0"/>
                    <a:pt x="7789784" y="0"/>
                  </a:cubicBezTo>
                  <a:cubicBezTo>
                    <a:pt x="7857248" y="0"/>
                    <a:pt x="7933185" y="0"/>
                    <a:pt x="8011958" y="85073"/>
                  </a:cubicBezTo>
                  <a:cubicBezTo>
                    <a:pt x="8054936" y="131488"/>
                    <a:pt x="8056004" y="240224"/>
                    <a:pt x="8056409" y="320281"/>
                  </a:cubicBezTo>
                  <a:cubicBezTo>
                    <a:pt x="8056409" y="320281"/>
                    <a:pt x="8054705" y="2672864"/>
                    <a:pt x="8054705" y="3220248"/>
                  </a:cubicBezTo>
                  <a:cubicBezTo>
                    <a:pt x="8054705" y="3434407"/>
                    <a:pt x="8063853" y="3733586"/>
                    <a:pt x="8063853" y="3733586"/>
                  </a:cubicBezTo>
                  <a:cubicBezTo>
                    <a:pt x="8063853" y="3862255"/>
                    <a:pt x="8059683" y="3982832"/>
                    <a:pt x="7806845" y="3974698"/>
                  </a:cubicBezTo>
                  <a:cubicBezTo>
                    <a:pt x="7806845" y="3974698"/>
                    <a:pt x="7430373" y="3954400"/>
                    <a:pt x="6598621" y="3961998"/>
                  </a:cubicBezTo>
                  <a:cubicBezTo>
                    <a:pt x="2046156" y="3970132"/>
                    <a:pt x="304023" y="3982832"/>
                    <a:pt x="304023" y="3982832"/>
                  </a:cubicBezTo>
                  <a:cubicBezTo>
                    <a:pt x="132548" y="3982832"/>
                    <a:pt x="4213" y="3881763"/>
                    <a:pt x="8532" y="3679216"/>
                  </a:cubicBezTo>
                  <a:cubicBezTo>
                    <a:pt x="8532" y="3679216"/>
                    <a:pt x="9630" y="3180675"/>
                    <a:pt x="4815" y="12289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911008" y="6217571"/>
            <a:ext cx="3739985" cy="3482861"/>
          </a:xfrm>
          <a:custGeom>
            <a:avLst/>
            <a:gdLst/>
            <a:ahLst/>
            <a:cxnLst/>
            <a:rect l="l" t="t" r="r" b="b"/>
            <a:pathLst>
              <a:path w="3739985" h="3482861">
                <a:moveTo>
                  <a:pt x="0" y="0"/>
                </a:moveTo>
                <a:lnTo>
                  <a:pt x="3739985" y="0"/>
                </a:lnTo>
                <a:lnTo>
                  <a:pt x="3739985" y="3482861"/>
                </a:lnTo>
                <a:lnTo>
                  <a:pt x="0" y="3482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27147" y="424906"/>
            <a:ext cx="1907708" cy="2208634"/>
          </a:xfrm>
          <a:custGeom>
            <a:avLst/>
            <a:gdLst/>
            <a:ahLst/>
            <a:cxnLst/>
            <a:rect l="l" t="t" r="r" b="b"/>
            <a:pathLst>
              <a:path w="1907708" h="2208634">
                <a:moveTo>
                  <a:pt x="0" y="0"/>
                </a:moveTo>
                <a:lnTo>
                  <a:pt x="1907708" y="0"/>
                </a:lnTo>
                <a:lnTo>
                  <a:pt x="1907708" y="2208635"/>
                </a:lnTo>
                <a:lnTo>
                  <a:pt x="0" y="2208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15251" y="6009406"/>
            <a:ext cx="6039132" cy="1836223"/>
          </a:xfrm>
          <a:custGeom>
            <a:avLst/>
            <a:gdLst/>
            <a:ahLst/>
            <a:cxnLst/>
            <a:rect l="l" t="t" r="r" b="b"/>
            <a:pathLst>
              <a:path w="6039132" h="1836223">
                <a:moveTo>
                  <a:pt x="0" y="0"/>
                </a:moveTo>
                <a:lnTo>
                  <a:pt x="6039132" y="0"/>
                </a:lnTo>
                <a:lnTo>
                  <a:pt x="6039132" y="1836222"/>
                </a:lnTo>
                <a:lnTo>
                  <a:pt x="0" y="1836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68819" y="5105346"/>
            <a:ext cx="2075814" cy="1037907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5597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68819" y="6408563"/>
            <a:ext cx="2075814" cy="1037907"/>
            <a:chOff x="0" y="0"/>
            <a:chExt cx="81280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5597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68819" y="7703645"/>
            <a:ext cx="2075814" cy="1037907"/>
            <a:chOff x="0" y="0"/>
            <a:chExt cx="81280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5597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307346" y="5302918"/>
            <a:ext cx="2384099" cy="3249199"/>
          </a:xfrm>
          <a:custGeom>
            <a:avLst/>
            <a:gdLst/>
            <a:ahLst/>
            <a:cxnLst/>
            <a:rect l="l" t="t" r="r" b="b"/>
            <a:pathLst>
              <a:path w="2384099" h="3249199">
                <a:moveTo>
                  <a:pt x="0" y="0"/>
                </a:moveTo>
                <a:lnTo>
                  <a:pt x="2384100" y="0"/>
                </a:lnTo>
                <a:lnTo>
                  <a:pt x="2384100" y="3249198"/>
                </a:lnTo>
                <a:lnTo>
                  <a:pt x="0" y="32491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480358" y="1424449"/>
            <a:ext cx="9609269" cy="188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0"/>
              </a:lnSpc>
            </a:pPr>
            <a:r>
              <a:rPr lang="en-US" sz="5492" b="1" spc="119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國立屏科實中113學年度</a:t>
            </a:r>
          </a:p>
          <a:p>
            <a:pPr algn="ctr">
              <a:lnSpc>
                <a:spcPts val="7690"/>
              </a:lnSpc>
            </a:pPr>
            <a:r>
              <a:rPr lang="en-US" sz="5492" b="1" spc="119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高中部國文科暑假作業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18243" y="3657335"/>
            <a:ext cx="5616325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2717A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【閱讀心得寫作】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91432" y="7842817"/>
            <a:ext cx="1534742" cy="778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 err="1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甲等</a:t>
            </a:r>
            <a:endParaRPr lang="en-US" sz="4599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Noto Sans T Chinese Bold"/>
              <a:sym typeface="Noto Sans T Chines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709007" y="6555361"/>
            <a:ext cx="1738744" cy="778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 err="1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優等</a:t>
            </a:r>
            <a:endParaRPr lang="en-US" sz="4599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Noto Sans T Chinese Bold"/>
              <a:sym typeface="Noto Sans T Chines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68819" y="5247143"/>
            <a:ext cx="1837835" cy="778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 dirty="0" err="1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特優</a:t>
            </a:r>
            <a:endParaRPr lang="en-US" sz="4599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Noto Sans T Chinese Bold"/>
              <a:sym typeface="Noto Sans T Chinese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60669" y="6017687"/>
            <a:ext cx="6670486" cy="7941055"/>
          </a:xfrm>
          <a:custGeom>
            <a:avLst/>
            <a:gdLst/>
            <a:ahLst/>
            <a:cxnLst/>
            <a:rect l="l" t="t" r="r" b="b"/>
            <a:pathLst>
              <a:path w="6670486" h="7941055">
                <a:moveTo>
                  <a:pt x="0" y="0"/>
                </a:moveTo>
                <a:lnTo>
                  <a:pt x="6670486" y="0"/>
                </a:lnTo>
                <a:lnTo>
                  <a:pt x="6670486" y="7941055"/>
                </a:lnTo>
                <a:lnTo>
                  <a:pt x="0" y="7941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6500" y="1028700"/>
            <a:ext cx="3273637" cy="3265453"/>
          </a:xfrm>
          <a:custGeom>
            <a:avLst/>
            <a:gdLst/>
            <a:ahLst/>
            <a:cxnLst/>
            <a:rect l="l" t="t" r="r" b="b"/>
            <a:pathLst>
              <a:path w="3273637" h="3265453">
                <a:moveTo>
                  <a:pt x="0" y="0"/>
                </a:moveTo>
                <a:lnTo>
                  <a:pt x="3273637" y="0"/>
                </a:lnTo>
                <a:lnTo>
                  <a:pt x="3273637" y="3265453"/>
                </a:lnTo>
                <a:lnTo>
                  <a:pt x="0" y="3265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0" y="0"/>
            <a:ext cx="3004601" cy="2384902"/>
          </a:xfrm>
          <a:custGeom>
            <a:avLst/>
            <a:gdLst/>
            <a:ahLst/>
            <a:cxnLst/>
            <a:rect l="l" t="t" r="r" b="b"/>
            <a:pathLst>
              <a:path w="3004601" h="2384902">
                <a:moveTo>
                  <a:pt x="0" y="0"/>
                </a:moveTo>
                <a:lnTo>
                  <a:pt x="3004601" y="0"/>
                </a:lnTo>
                <a:lnTo>
                  <a:pt x="3004601" y="2384902"/>
                </a:lnTo>
                <a:lnTo>
                  <a:pt x="0" y="2384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595791" y="3882523"/>
            <a:ext cx="5475361" cy="5613625"/>
            <a:chOff x="0" y="0"/>
            <a:chExt cx="2736417" cy="2805517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2740630" cy="2805517"/>
            </a:xfrm>
            <a:custGeom>
              <a:avLst/>
              <a:gdLst/>
              <a:ahLst/>
              <a:cxnLst/>
              <a:rect l="l" t="t" r="r" b="b"/>
              <a:pathLst>
                <a:path w="2740630" h="2805517">
                  <a:moveTo>
                    <a:pt x="278431" y="16918"/>
                  </a:moveTo>
                  <a:cubicBezTo>
                    <a:pt x="278431" y="16918"/>
                    <a:pt x="604014" y="12258"/>
                    <a:pt x="918891" y="12454"/>
                  </a:cubicBezTo>
                  <a:cubicBezTo>
                    <a:pt x="1755592" y="12671"/>
                    <a:pt x="2466562" y="0"/>
                    <a:pt x="2466562" y="0"/>
                  </a:cubicBezTo>
                  <a:cubicBezTo>
                    <a:pt x="2534025" y="0"/>
                    <a:pt x="2609962" y="0"/>
                    <a:pt x="2688735" y="85073"/>
                  </a:cubicBezTo>
                  <a:cubicBezTo>
                    <a:pt x="2731713" y="131488"/>
                    <a:pt x="2732782" y="240224"/>
                    <a:pt x="2733187" y="320281"/>
                  </a:cubicBezTo>
                  <a:cubicBezTo>
                    <a:pt x="2733187" y="320281"/>
                    <a:pt x="2731482" y="1698777"/>
                    <a:pt x="2731482" y="2042933"/>
                  </a:cubicBezTo>
                  <a:cubicBezTo>
                    <a:pt x="2731482" y="2257092"/>
                    <a:pt x="2740630" y="2556271"/>
                    <a:pt x="2740630" y="2556271"/>
                  </a:cubicBezTo>
                  <a:cubicBezTo>
                    <a:pt x="2740630" y="2684940"/>
                    <a:pt x="2736461" y="2805517"/>
                    <a:pt x="2483623" y="2797383"/>
                  </a:cubicBezTo>
                  <a:cubicBezTo>
                    <a:pt x="2483623" y="2797383"/>
                    <a:pt x="2107150" y="2777085"/>
                    <a:pt x="1785556" y="2784683"/>
                  </a:cubicBezTo>
                  <a:cubicBezTo>
                    <a:pt x="1079111" y="2792817"/>
                    <a:pt x="304023" y="2805517"/>
                    <a:pt x="304023" y="2805517"/>
                  </a:cubicBezTo>
                  <a:cubicBezTo>
                    <a:pt x="132548" y="2805517"/>
                    <a:pt x="4213" y="2704448"/>
                    <a:pt x="8532" y="2501901"/>
                  </a:cubicBezTo>
                  <a:cubicBezTo>
                    <a:pt x="8532" y="2501901"/>
                    <a:pt x="9630" y="2003360"/>
                    <a:pt x="4815" y="10630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2216849" y="3882523"/>
            <a:ext cx="5475361" cy="5613625"/>
            <a:chOff x="0" y="0"/>
            <a:chExt cx="2736417" cy="2805517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2740630" cy="2805517"/>
            </a:xfrm>
            <a:custGeom>
              <a:avLst/>
              <a:gdLst/>
              <a:ahLst/>
              <a:cxnLst/>
              <a:rect l="l" t="t" r="r" b="b"/>
              <a:pathLst>
                <a:path w="2740630" h="2805517">
                  <a:moveTo>
                    <a:pt x="278431" y="16918"/>
                  </a:moveTo>
                  <a:cubicBezTo>
                    <a:pt x="278431" y="16918"/>
                    <a:pt x="604014" y="12258"/>
                    <a:pt x="918891" y="12454"/>
                  </a:cubicBezTo>
                  <a:cubicBezTo>
                    <a:pt x="1755592" y="12671"/>
                    <a:pt x="2466562" y="0"/>
                    <a:pt x="2466562" y="0"/>
                  </a:cubicBezTo>
                  <a:cubicBezTo>
                    <a:pt x="2534025" y="0"/>
                    <a:pt x="2609962" y="0"/>
                    <a:pt x="2688735" y="85073"/>
                  </a:cubicBezTo>
                  <a:cubicBezTo>
                    <a:pt x="2731713" y="131488"/>
                    <a:pt x="2732782" y="240224"/>
                    <a:pt x="2733187" y="320281"/>
                  </a:cubicBezTo>
                  <a:cubicBezTo>
                    <a:pt x="2733187" y="320281"/>
                    <a:pt x="2731482" y="1698777"/>
                    <a:pt x="2731482" y="2042933"/>
                  </a:cubicBezTo>
                  <a:cubicBezTo>
                    <a:pt x="2731482" y="2257092"/>
                    <a:pt x="2740630" y="2556271"/>
                    <a:pt x="2740630" y="2556271"/>
                  </a:cubicBezTo>
                  <a:cubicBezTo>
                    <a:pt x="2740630" y="2684940"/>
                    <a:pt x="2736461" y="2805517"/>
                    <a:pt x="2483623" y="2797383"/>
                  </a:cubicBezTo>
                  <a:cubicBezTo>
                    <a:pt x="2483623" y="2797383"/>
                    <a:pt x="2107150" y="2777085"/>
                    <a:pt x="1785556" y="2784683"/>
                  </a:cubicBezTo>
                  <a:cubicBezTo>
                    <a:pt x="1079111" y="2792817"/>
                    <a:pt x="304023" y="2805517"/>
                    <a:pt x="304023" y="2805517"/>
                  </a:cubicBezTo>
                  <a:cubicBezTo>
                    <a:pt x="132548" y="2805517"/>
                    <a:pt x="4213" y="2704448"/>
                    <a:pt x="8532" y="2501901"/>
                  </a:cubicBezTo>
                  <a:cubicBezTo>
                    <a:pt x="8532" y="2501901"/>
                    <a:pt x="9630" y="2003360"/>
                    <a:pt x="4815" y="10630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6366461" y="3692023"/>
            <a:ext cx="5475361" cy="5804125"/>
            <a:chOff x="0" y="0"/>
            <a:chExt cx="2736417" cy="2900723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2740630" cy="2900723"/>
            </a:xfrm>
            <a:custGeom>
              <a:avLst/>
              <a:gdLst/>
              <a:ahLst/>
              <a:cxnLst/>
              <a:rect l="l" t="t" r="r" b="b"/>
              <a:pathLst>
                <a:path w="2740630" h="2900723">
                  <a:moveTo>
                    <a:pt x="278431" y="16918"/>
                  </a:moveTo>
                  <a:cubicBezTo>
                    <a:pt x="278431" y="16918"/>
                    <a:pt x="604014" y="12258"/>
                    <a:pt x="918891" y="12454"/>
                  </a:cubicBezTo>
                  <a:cubicBezTo>
                    <a:pt x="1755592" y="12671"/>
                    <a:pt x="2466562" y="0"/>
                    <a:pt x="2466562" y="0"/>
                  </a:cubicBezTo>
                  <a:cubicBezTo>
                    <a:pt x="2534025" y="0"/>
                    <a:pt x="2609962" y="0"/>
                    <a:pt x="2688735" y="85073"/>
                  </a:cubicBezTo>
                  <a:cubicBezTo>
                    <a:pt x="2731713" y="131488"/>
                    <a:pt x="2732782" y="240224"/>
                    <a:pt x="2733187" y="320281"/>
                  </a:cubicBezTo>
                  <a:cubicBezTo>
                    <a:pt x="2733187" y="320281"/>
                    <a:pt x="2731482" y="1777548"/>
                    <a:pt x="2731482" y="2138139"/>
                  </a:cubicBezTo>
                  <a:cubicBezTo>
                    <a:pt x="2731482" y="2352298"/>
                    <a:pt x="2740630" y="2651477"/>
                    <a:pt x="2740630" y="2651477"/>
                  </a:cubicBezTo>
                  <a:cubicBezTo>
                    <a:pt x="2740630" y="2780146"/>
                    <a:pt x="2736461" y="2900723"/>
                    <a:pt x="2483623" y="2892589"/>
                  </a:cubicBezTo>
                  <a:cubicBezTo>
                    <a:pt x="2483623" y="2892589"/>
                    <a:pt x="2107150" y="2872291"/>
                    <a:pt x="1785556" y="2879889"/>
                  </a:cubicBezTo>
                  <a:cubicBezTo>
                    <a:pt x="1079111" y="2888023"/>
                    <a:pt x="304023" y="2900723"/>
                    <a:pt x="304023" y="2900723"/>
                  </a:cubicBezTo>
                  <a:cubicBezTo>
                    <a:pt x="132548" y="2900723"/>
                    <a:pt x="4213" y="2799654"/>
                    <a:pt x="8532" y="2597107"/>
                  </a:cubicBezTo>
                  <a:cubicBezTo>
                    <a:pt x="8532" y="2597107"/>
                    <a:pt x="9630" y="2098566"/>
                    <a:pt x="4815" y="10764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2495599" y="9812477"/>
            <a:ext cx="3359452" cy="474523"/>
          </a:xfrm>
          <a:custGeom>
            <a:avLst/>
            <a:gdLst/>
            <a:ahLst/>
            <a:cxnLst/>
            <a:rect l="l" t="t" r="r" b="b"/>
            <a:pathLst>
              <a:path w="3359452" h="474523">
                <a:moveTo>
                  <a:pt x="0" y="0"/>
                </a:moveTo>
                <a:lnTo>
                  <a:pt x="3359452" y="0"/>
                </a:lnTo>
                <a:lnTo>
                  <a:pt x="3359452" y="474523"/>
                </a:lnTo>
                <a:lnTo>
                  <a:pt x="0" y="474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843040" y="3137307"/>
            <a:ext cx="2980862" cy="1490431"/>
            <a:chOff x="0" y="0"/>
            <a:chExt cx="81280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A9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46803" y="1366827"/>
            <a:ext cx="6748796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2717A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【</a:t>
            </a:r>
            <a:r>
              <a:rPr lang="en-US" sz="5199" b="1" dirty="0" err="1">
                <a:solidFill>
                  <a:srgbClr val="2717A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閱讀心得寫作流程</a:t>
            </a:r>
            <a:r>
              <a:rPr lang="en-US" sz="5199" b="1" dirty="0">
                <a:solidFill>
                  <a:srgbClr val="2717A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】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613710" y="3137307"/>
            <a:ext cx="2980862" cy="1490431"/>
            <a:chOff x="0" y="0"/>
            <a:chExt cx="81280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A9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464098" y="3137307"/>
            <a:ext cx="2980862" cy="1490431"/>
            <a:chOff x="0" y="0"/>
            <a:chExt cx="812800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A9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587290" y="3322749"/>
            <a:ext cx="1492363" cy="96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5"/>
              </a:lnSpc>
            </a:pPr>
            <a:r>
              <a:rPr lang="en-US" sz="5875" b="1">
                <a:solidFill>
                  <a:srgbClr val="FE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選書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57960" y="3322749"/>
            <a:ext cx="1492363" cy="96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5"/>
              </a:lnSpc>
            </a:pPr>
            <a:r>
              <a:rPr lang="en-US" sz="5875" b="1">
                <a:solidFill>
                  <a:srgbClr val="FE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閱讀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08348" y="3322749"/>
            <a:ext cx="1492363" cy="96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5"/>
              </a:lnSpc>
            </a:pPr>
            <a:r>
              <a:rPr lang="en-US" sz="5875" b="1">
                <a:solidFill>
                  <a:srgbClr val="FE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寫作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65861" y="5205340"/>
            <a:ext cx="4257624" cy="2730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spc="475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請從建議書單中選擇一本書籍閱讀</a:t>
            </a:r>
            <a:endParaRPr lang="en-US" sz="3599" spc="475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KG Primary Penmanship"/>
              <a:sym typeface="KG Primary Penmanship"/>
            </a:endParaRPr>
          </a:p>
          <a:p>
            <a:pPr algn="l">
              <a:lnSpc>
                <a:spcPts val="5399"/>
              </a:lnSpc>
            </a:pPr>
            <a:r>
              <a:rPr lang="en-US" sz="3599" spc="475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（</a:t>
            </a:r>
            <a:r>
              <a:rPr lang="en-US" sz="3599" spc="475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其他自選書籍亦可</a:t>
            </a:r>
            <a:r>
              <a:rPr lang="en-US" sz="3599" spc="475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）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15188" y="5249201"/>
            <a:ext cx="4257624" cy="199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spc="475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閱讀的同時，可邊紀錄書籍重點，以利後續寫作</a:t>
            </a:r>
            <a:endParaRPr lang="en-US" sz="3599" spc="475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KG Primary Penmanship"/>
              <a:sym typeface="KG Primary Penmanship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825717" y="5249201"/>
            <a:ext cx="4257624" cy="339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spc="475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依照「中學生網站」閱讀心得的內容與格式規則，以</a:t>
            </a:r>
            <a:r>
              <a:rPr lang="en-US" sz="3599" b="1" spc="475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電腦打字</a:t>
            </a:r>
            <a:r>
              <a:rPr lang="en-US" sz="3599" spc="475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KG Primary Penmanship"/>
                <a:sym typeface="KG Primary Penmanship"/>
              </a:rPr>
              <a:t>方式，完成一篇讀後心得</a:t>
            </a:r>
            <a:endParaRPr lang="en-US" sz="3599" spc="475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9490" y="-643331"/>
            <a:ext cx="3793273" cy="3821938"/>
          </a:xfrm>
          <a:custGeom>
            <a:avLst/>
            <a:gdLst/>
            <a:ahLst/>
            <a:cxnLst/>
            <a:rect l="l" t="t" r="r" b="b"/>
            <a:pathLst>
              <a:path w="3793273" h="3821938">
                <a:moveTo>
                  <a:pt x="0" y="0"/>
                </a:moveTo>
                <a:lnTo>
                  <a:pt x="3793273" y="0"/>
                </a:lnTo>
                <a:lnTo>
                  <a:pt x="3793273" y="3821938"/>
                </a:lnTo>
                <a:lnTo>
                  <a:pt x="0" y="382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2382" y="6826034"/>
            <a:ext cx="3847695" cy="3838075"/>
          </a:xfrm>
          <a:custGeom>
            <a:avLst/>
            <a:gdLst/>
            <a:ahLst/>
            <a:cxnLst/>
            <a:rect l="l" t="t" r="r" b="b"/>
            <a:pathLst>
              <a:path w="3847695" h="3838075">
                <a:moveTo>
                  <a:pt x="0" y="0"/>
                </a:moveTo>
                <a:lnTo>
                  <a:pt x="3847695" y="0"/>
                </a:lnTo>
                <a:lnTo>
                  <a:pt x="3847695" y="3838076"/>
                </a:lnTo>
                <a:lnTo>
                  <a:pt x="0" y="383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132580" y="2941821"/>
            <a:ext cx="16126720" cy="5002421"/>
            <a:chOff x="0" y="0"/>
            <a:chExt cx="8059640" cy="2500057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8063852" cy="2500057"/>
            </a:xfrm>
            <a:custGeom>
              <a:avLst/>
              <a:gdLst/>
              <a:ahLst/>
              <a:cxnLst/>
              <a:rect l="l" t="t" r="r" b="b"/>
              <a:pathLst>
                <a:path w="8063852" h="2500057">
                  <a:moveTo>
                    <a:pt x="278431" y="16918"/>
                  </a:moveTo>
                  <a:cubicBezTo>
                    <a:pt x="278431" y="16918"/>
                    <a:pt x="604014" y="12258"/>
                    <a:pt x="1013668" y="12454"/>
                  </a:cubicBezTo>
                  <a:cubicBezTo>
                    <a:pt x="6405522" y="12671"/>
                    <a:pt x="7789784" y="0"/>
                    <a:pt x="7789784" y="0"/>
                  </a:cubicBezTo>
                  <a:cubicBezTo>
                    <a:pt x="7857248" y="0"/>
                    <a:pt x="7933185" y="0"/>
                    <a:pt x="8011958" y="85073"/>
                  </a:cubicBezTo>
                  <a:cubicBezTo>
                    <a:pt x="8054936" y="131488"/>
                    <a:pt x="8056004" y="240224"/>
                    <a:pt x="8056409" y="320281"/>
                  </a:cubicBezTo>
                  <a:cubicBezTo>
                    <a:pt x="8056409" y="320281"/>
                    <a:pt x="8054705" y="1446044"/>
                    <a:pt x="8054705" y="1737472"/>
                  </a:cubicBezTo>
                  <a:cubicBezTo>
                    <a:pt x="8054705" y="1951631"/>
                    <a:pt x="8063853" y="2250810"/>
                    <a:pt x="8063853" y="2250810"/>
                  </a:cubicBezTo>
                  <a:cubicBezTo>
                    <a:pt x="8063853" y="2379479"/>
                    <a:pt x="8059683" y="2500057"/>
                    <a:pt x="7806845" y="2491922"/>
                  </a:cubicBezTo>
                  <a:cubicBezTo>
                    <a:pt x="7806845" y="2491922"/>
                    <a:pt x="7430373" y="2471624"/>
                    <a:pt x="6598621" y="2479222"/>
                  </a:cubicBezTo>
                  <a:cubicBezTo>
                    <a:pt x="2046156" y="2487357"/>
                    <a:pt x="304023" y="2500057"/>
                    <a:pt x="304023" y="2500057"/>
                  </a:cubicBezTo>
                  <a:cubicBezTo>
                    <a:pt x="132548" y="2500057"/>
                    <a:pt x="4213" y="2398987"/>
                    <a:pt x="8532" y="2196440"/>
                  </a:cubicBezTo>
                  <a:cubicBezTo>
                    <a:pt x="8532" y="2196440"/>
                    <a:pt x="9630" y="1697899"/>
                    <a:pt x="4815" y="10200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 rot="3172555">
            <a:off x="-249915" y="7987367"/>
            <a:ext cx="3554123" cy="4608264"/>
          </a:xfrm>
          <a:custGeom>
            <a:avLst/>
            <a:gdLst/>
            <a:ahLst/>
            <a:cxnLst/>
            <a:rect l="l" t="t" r="r" b="b"/>
            <a:pathLst>
              <a:path w="3554123" h="4608264">
                <a:moveTo>
                  <a:pt x="0" y="0"/>
                </a:moveTo>
                <a:lnTo>
                  <a:pt x="3554123" y="0"/>
                </a:lnTo>
                <a:lnTo>
                  <a:pt x="3554123" y="4608264"/>
                </a:lnTo>
                <a:lnTo>
                  <a:pt x="0" y="4608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64131" y="-2191682"/>
            <a:ext cx="4511042" cy="5370289"/>
          </a:xfrm>
          <a:custGeom>
            <a:avLst/>
            <a:gdLst/>
            <a:ahLst/>
            <a:cxnLst/>
            <a:rect l="l" t="t" r="r" b="b"/>
            <a:pathLst>
              <a:path w="4511042" h="5370289">
                <a:moveTo>
                  <a:pt x="0" y="0"/>
                </a:moveTo>
                <a:lnTo>
                  <a:pt x="4511042" y="0"/>
                </a:lnTo>
                <a:lnTo>
                  <a:pt x="4511042" y="5370289"/>
                </a:lnTo>
                <a:lnTo>
                  <a:pt x="0" y="5370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47385" y="809485"/>
            <a:ext cx="7924800" cy="78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閱讀心得寫作內容與格式規則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6185" y="1810251"/>
            <a:ext cx="426720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內容包含四大項</a:t>
            </a:r>
            <a:r>
              <a:rPr lang="en-US" sz="42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：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9238" y="3588612"/>
            <a:ext cx="8539162" cy="586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一、圖書作者與內容簡介（100-200字）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2582" y="4530091"/>
            <a:ext cx="13898757" cy="58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二、內容摘錄（100-300字）：</a:t>
            </a:r>
            <a:r>
              <a:rPr lang="en-US" sz="36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摘錄有意義的文字，須註明頁碼</a:t>
            </a:r>
            <a:endParaRPr lang="en-US" sz="3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Noto Sans T Chinese"/>
              <a:sym typeface="Noto Sans T Chines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7146" y="5505871"/>
            <a:ext cx="14688042" cy="58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E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三、我的觀點（1000字以上）：</a:t>
            </a:r>
            <a:r>
              <a:rPr lang="en-US" sz="3600" dirty="0" err="1">
                <a:solidFill>
                  <a:srgbClr val="FE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心得、感想、領悟、看法、感觸、收穫</a:t>
            </a:r>
            <a:endParaRPr lang="en-US" sz="3600" dirty="0">
              <a:solidFill>
                <a:srgbClr val="FE050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Noto Sans T Chinese"/>
              <a:sym typeface="Noto Sans T Chines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1600" y="6419898"/>
            <a:ext cx="15845662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四、討論議題：針對圖書內容至少提出一個相關的討論議題（開放性問題</a:t>
            </a:r>
            <a:r>
              <a:rPr lang="en-US" sz="3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） 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Noto Sans T Chinese"/>
              <a:sym typeface="Noto Sans T Chines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70549" y="9107840"/>
            <a:ext cx="12945672" cy="587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3"/>
              </a:lnSpc>
            </a:pPr>
            <a:r>
              <a:rPr lang="en-US" sz="3495" b="1" dirty="0" err="1">
                <a:solidFill>
                  <a:srgbClr val="2717A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提醒：勿抄襲，完整競賽訊息與作品範例請參考「中學生網站</a:t>
            </a:r>
            <a:r>
              <a:rPr lang="en-US" sz="3495" b="1" dirty="0">
                <a:solidFill>
                  <a:srgbClr val="2717A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 Bold"/>
                <a:sym typeface="Noto Sans T Chinese Bold"/>
              </a:rPr>
              <a:t>」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1F808349-147D-58DA-5DFD-9F098B9A62BA}"/>
              </a:ext>
            </a:extLst>
          </p:cNvPr>
          <p:cNvSpPr txBox="1"/>
          <p:nvPr/>
        </p:nvSpPr>
        <p:spPr>
          <a:xfrm>
            <a:off x="4576283" y="8374504"/>
            <a:ext cx="11974052" cy="591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Noto Sans T Chinese"/>
                <a:sym typeface="Noto Sans T Chinese"/>
              </a:rPr>
              <a:t>繳交作業時：字體大小12，新細明體，標點符號中文全形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</Words>
  <Application>Microsoft Macintosh PowerPoint</Application>
  <PresentationFormat>自訂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Arial</vt:lpstr>
      <vt:lpstr>Microsoft JhengHei</vt:lpstr>
      <vt:lpstr>Calibri</vt:lpstr>
      <vt:lpstr>Office Theme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國立屏科實中113學年度高中部國文科暑假作業說明</dc:title>
  <cp:lastModifiedBy>Leo Chen</cp:lastModifiedBy>
  <cp:revision>2</cp:revision>
  <dcterms:created xsi:type="dcterms:W3CDTF">2006-08-16T00:00:00Z</dcterms:created>
  <dcterms:modified xsi:type="dcterms:W3CDTF">2024-07-08T09:11:05Z</dcterms:modified>
  <dc:identifier>DAGKUnwpvGo</dc:identifier>
</cp:coreProperties>
</file>